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0"/>
  </p:notesMasterIdLst>
  <p:handoutMasterIdLst>
    <p:handoutMasterId r:id="rId21"/>
  </p:handoutMasterIdLst>
  <p:sldIdLst>
    <p:sldId id="257" r:id="rId5"/>
    <p:sldId id="389" r:id="rId6"/>
    <p:sldId id="407" r:id="rId7"/>
    <p:sldId id="400" r:id="rId8"/>
    <p:sldId id="401" r:id="rId9"/>
    <p:sldId id="392" r:id="rId10"/>
    <p:sldId id="394" r:id="rId11"/>
    <p:sldId id="395" r:id="rId12"/>
    <p:sldId id="396" r:id="rId13"/>
    <p:sldId id="402" r:id="rId14"/>
    <p:sldId id="404" r:id="rId15"/>
    <p:sldId id="405" r:id="rId16"/>
    <p:sldId id="406" r:id="rId17"/>
    <p:sldId id="268" r:id="rId18"/>
    <p:sldId id="391" r:id="rId19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79" d="100"/>
          <a:sy n="79" d="100"/>
        </p:scale>
        <p:origin x="456" y="9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25FB956-6D4A-42A4-8922-04A0471F5626}" type="datetime1">
              <a:rPr lang="pt-BR" smtClean="0"/>
              <a:t>07/11/2023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8414BCE-8E15-4FAC-ABEA-824CFE89BEEF}" type="datetime1">
              <a:rPr lang="pt-BR" smtClean="0"/>
              <a:t>07/11/2023</a:t>
            </a:fld>
            <a:endParaRPr lang="pt-BR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1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B6C9253-D535-4381-869E-FE197FA2CA2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A551632-2A86-4E22-BFB5-628C43F0EF2D}" type="datetime1">
              <a:rPr lang="pt-BR" smtClean="0"/>
              <a:t>07/11/2023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13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237D36-3CEE-43DB-9FA5-4E0A1E3EC8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7884E1-E9A7-49A0-9859-61B5DC8D7B92}" type="datetime1">
              <a:rPr lang="pt-BR" smtClean="0"/>
              <a:t>07/11/2023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1369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14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C82F5A7-E676-4E05-A13A-52A659F169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3A4E31E-6660-495C-8AF7-2B626A7C13ED}" type="datetime1">
              <a:rPr lang="pt-BR" smtClean="0"/>
              <a:t>07/11/2023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pt-BR" smtClean="0"/>
              <a:t>2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8FFAAD-FD10-4E86-8CE2-947D33BD5FB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C9C0863-7EBF-4A41-9068-6912EB84D0A6}" type="datetime1">
              <a:rPr lang="pt-BR" smtClean="0"/>
              <a:t>07/11/2023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437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4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237D36-3CEE-43DB-9FA5-4E0A1E3EC8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7884E1-E9A7-49A0-9859-61B5DC8D7B92}" type="datetime1">
              <a:rPr lang="pt-BR" smtClean="0"/>
              <a:t>07/11/2023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2916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5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237D36-3CEE-43DB-9FA5-4E0A1E3EC8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7884E1-E9A7-49A0-9859-61B5DC8D7B92}" type="datetime1">
              <a:rPr lang="pt-BR" smtClean="0"/>
              <a:t>07/11/2023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2380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6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237D36-3CEE-43DB-9FA5-4E0A1E3EC8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7884E1-E9A7-49A0-9859-61B5DC8D7B92}" type="datetime1">
              <a:rPr lang="pt-BR" smtClean="0"/>
              <a:t>07/11/2023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9834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7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237D36-3CEE-43DB-9FA5-4E0A1E3EC8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7884E1-E9A7-49A0-9859-61B5DC8D7B92}" type="datetime1">
              <a:rPr lang="pt-BR" smtClean="0"/>
              <a:t>07/11/2023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3770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10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237D36-3CEE-43DB-9FA5-4E0A1E3EC8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7884E1-E9A7-49A0-9859-61B5DC8D7B92}" type="datetime1">
              <a:rPr lang="pt-BR" smtClean="0"/>
              <a:t>07/11/2023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165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11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237D36-3CEE-43DB-9FA5-4E0A1E3EC8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7884E1-E9A7-49A0-9859-61B5DC8D7B92}" type="datetime1">
              <a:rPr lang="pt-BR" smtClean="0"/>
              <a:t>07/11/2023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7795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12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237D36-3CEE-43DB-9FA5-4E0A1E3EC8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7884E1-E9A7-49A0-9859-61B5DC8D7B92}" type="datetime1">
              <a:rPr lang="pt-BR" smtClean="0"/>
              <a:t>07/11/2023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371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pt-BR" sz="4800"/>
              <a:t>3DFloat</a:t>
            </a:r>
          </a:p>
        </p:txBody>
      </p:sp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una do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BR" dirty="0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t-BR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pt-BR"/>
              <a:t>Clique para editar o título Mestre</a:t>
            </a:r>
          </a:p>
        </p:txBody>
      </p:sp>
      <p:sp>
        <p:nvSpPr>
          <p:cNvPr id="16" name="Espaço Reservado para Tex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7" name="Espaço Reservado para Conteúd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2" name="Espaço Reservado para Tex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t-BR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t-BR"/>
              <a:t>Clique para editar os estilos de texto Mestres</a:t>
            </a:r>
          </a:p>
        </p:txBody>
      </p:sp>
      <p:sp>
        <p:nvSpPr>
          <p:cNvPr id="23" name="Espaço Reservado para Conteúd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8" name="Espaço Reservado para Tex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t-BR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t-BR"/>
              <a:t>Clique para EDITAR</a:t>
            </a:r>
          </a:p>
        </p:txBody>
      </p:sp>
      <p:sp>
        <p:nvSpPr>
          <p:cNvPr id="21" name="Espaço Reservado para Conteúd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ech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1" name="Subtítu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pt-BR">
                <a:solidFill>
                  <a:schemeClr val="tx1">
                    <a:alpha val="60000"/>
                  </a:schemeClr>
                </a:solidFill>
              </a:rPr>
              <a:t>Clique para editar o estilo do subtítulo Mestre</a:t>
            </a:r>
            <a:endParaRPr lang="pt-B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Espaço Reservado para Imagem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2" name="Espaço Reservado para Imagem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BR" dirty="0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pt-BR" sz="1600"/>
              <a:t>Clique para adicionar o texto</a:t>
            </a:r>
          </a:p>
        </p:txBody>
      </p:sp>
      <p:sp>
        <p:nvSpPr>
          <p:cNvPr id="17" name="Espaço Reservado para Imagem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2" name="Espaço Reservado para Imagem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5" name="Espaço Reservado para Imagem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8" name="Espaço Reservado para Imagem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9" name="Espaço Reservado para Imagem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0" name="Espaço Reservado para Imagem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Espaço Reservado para Conteúd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ebra de se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pt-BR">
                <a:solidFill>
                  <a:schemeClr val="tx1">
                    <a:alpha val="60000"/>
                  </a:schemeClr>
                </a:solidFill>
              </a:rPr>
              <a:t>Clique para editar o estilo do subtítulo Mestre</a:t>
            </a:r>
            <a:endParaRPr lang="pt-BR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uebra de se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pt-BR">
                <a:solidFill>
                  <a:schemeClr val="tx1">
                    <a:alpha val="60000"/>
                  </a:schemeClr>
                </a:solidFill>
              </a:rPr>
              <a:t>Clique para editar o estilo do subtítulo Mestre</a:t>
            </a:r>
            <a:endParaRPr lang="pt-B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Linha do tempo da Tabela do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t-BR" dirty="0"/>
            </a:lvl1pPr>
          </a:lstStyle>
          <a:p>
            <a:pPr lvl="0" rtl="0">
              <a:lnSpc>
                <a:spcPct val="100000"/>
              </a:lnSpc>
            </a:pPr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orma Livre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10" name="Forma Livre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11" name="Forma Livre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17" name="Espaço Reservado para Conteúd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40" name="Títu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pt-BR"/>
              <a:t>Equipe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  <p:sp>
        <p:nvSpPr>
          <p:cNvPr id="56" name="Espaço Reservado para Imagem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57" name="Espaço Reservado para Imagem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58" name="Espaço Reservado para Imagem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9" name="Espaço Reservado para Imagem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63" name="Espaço Reservado para Tex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t-BR"/>
              <a:t>Nome</a:t>
            </a:r>
          </a:p>
        </p:txBody>
      </p:sp>
      <p:sp>
        <p:nvSpPr>
          <p:cNvPr id="61" name="Espaço Reservado para Tex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65" name="Espaço Reservado para Tex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t-BR"/>
              <a:t>Nome</a:t>
            </a:r>
          </a:p>
        </p:txBody>
      </p:sp>
      <p:sp>
        <p:nvSpPr>
          <p:cNvPr id="64" name="Espaço Reservado para Tex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67" name="Espaço Reservado para Tex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t-BR"/>
              <a:t>Nome</a:t>
            </a:r>
          </a:p>
        </p:txBody>
      </p:sp>
      <p:sp>
        <p:nvSpPr>
          <p:cNvPr id="66" name="Espaço Reservado para Tex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69" name="Espaço Reservado para Tex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t-BR"/>
              <a:t>Nome</a:t>
            </a:r>
          </a:p>
        </p:txBody>
      </p:sp>
      <p:sp>
        <p:nvSpPr>
          <p:cNvPr id="68" name="Espaço Reservado para Tex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údo da coluna 2 (slide de comparaçã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t-BR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t-BR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pt-BR"/>
              <a:t>Terça-feira, 2 de fevereiro, 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pt-BR"/>
              <a:t>Amostra de Texto de Rodapé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vitor@coopernorte.net" TargetMode="External"/><Relationship Id="rId2" Type="http://schemas.openxmlformats.org/officeDocument/2006/relationships/hyperlink" Target="mailto:angelita@coopernorte.net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hyperlink" Target="mailto:fernandosantos@coopernorte.ne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DIAGRAMA%20DO%20APLICATIVO.p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7930" y="455203"/>
            <a:ext cx="4248920" cy="2384898"/>
          </a:xfrm>
        </p:spPr>
        <p:txBody>
          <a:bodyPr rtlCol="0" anchor="b" anchorCtr="0">
            <a:normAutofit/>
          </a:bodyPr>
          <a:lstStyle/>
          <a:p>
            <a:pPr algn="ctr" rtl="0"/>
            <a:r>
              <a:rPr lang="pt-BR" b="1" dirty="0">
                <a:latin typeface="Arial Black" panose="020B0A04020102020204" pitchFamily="34" charset="0"/>
              </a:rPr>
              <a:t>Projeto </a:t>
            </a:r>
            <a:r>
              <a:rPr lang="pt-BR" b="1" dirty="0" err="1">
                <a:latin typeface="Arial Black" panose="020B0A04020102020204" pitchFamily="34" charset="0"/>
              </a:rPr>
              <a:t>CoopMaps</a:t>
            </a:r>
            <a:endParaRPr lang="pt-BR" b="1" dirty="0">
              <a:latin typeface="Arial Black" panose="020B0A04020102020204" pitchFamily="34" charset="0"/>
            </a:endParaRPr>
          </a:p>
        </p:txBody>
      </p:sp>
      <p:pic>
        <p:nvPicPr>
          <p:cNvPr id="14" name="Espaço Reservado para Imagem 13" descr="Plano de fundo digital de pontos de dados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45955" cy="2237749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pt-BR" dirty="0"/>
              <a:t>Integrantes:</a:t>
            </a:r>
          </a:p>
          <a:p>
            <a:pPr marL="0" indent="0"/>
            <a:r>
              <a:rPr lang="pt-BR" dirty="0"/>
              <a:t>   - Angelita Neves;</a:t>
            </a:r>
          </a:p>
          <a:p>
            <a:pPr marL="0" indent="0"/>
            <a:r>
              <a:rPr lang="pt-BR" dirty="0"/>
              <a:t>   - Fernando Santos;</a:t>
            </a:r>
          </a:p>
          <a:p>
            <a:pPr rtl="0"/>
            <a:r>
              <a:rPr lang="pt-BR" dirty="0"/>
              <a:t>   - Vitor Fonseca;</a:t>
            </a:r>
          </a:p>
          <a:p>
            <a:pPr rtl="0"/>
            <a:r>
              <a:rPr lang="pt-BR" dirty="0"/>
              <a:t>Cooperativa: COOPERNORTE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Plano de fundo digital de pontos de dad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9542" y="2020659"/>
            <a:ext cx="4339216" cy="246589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>
              <a:lnSpc>
                <a:spcPct val="100000"/>
              </a:lnSpc>
            </a:pPr>
            <a:r>
              <a:rPr lang="pt-BR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Feed Back dos Usuários</a:t>
            </a:r>
            <a:br>
              <a:rPr lang="pt-BR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pt-BR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ítu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t-BR" smtClean="0"/>
              <a:t>10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F695B21-5CE3-35CB-9C98-53B4EE1E8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923" y="1090612"/>
            <a:ext cx="33147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53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Plano de fundo digital de pontos de dad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393" y="25598"/>
            <a:ext cx="5630224" cy="130948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dirty="0"/>
              <a:t>ENTREVISTA </a:t>
            </a:r>
            <a:endParaRPr lang="pt-BR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ítu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393" y="2718434"/>
            <a:ext cx="6064830" cy="3366282"/>
          </a:xfrm>
        </p:spPr>
        <p:txBody>
          <a:bodyPr vert="horz" wrap="square" lIns="0" tIns="0" rIns="0" bIns="0" rtlCol="0">
            <a:normAutofit lnSpcReduction="10000"/>
          </a:bodyPr>
          <a:lstStyle/>
          <a:p>
            <a:pPr marL="0" indent="0" rtl="0">
              <a:buNone/>
            </a:pPr>
            <a:r>
              <a:rPr lang="pt-BR" b="1" dirty="0"/>
              <a:t>1) Grupo Inovação</a:t>
            </a:r>
            <a:r>
              <a:rPr lang="pt-BR" dirty="0"/>
              <a:t>: O aplicativo trouxe facilidades na sua jornada de trabalho? </a:t>
            </a:r>
          </a:p>
          <a:p>
            <a:pPr marL="0" indent="0" rtl="0">
              <a:buNone/>
            </a:pPr>
            <a:r>
              <a:rPr lang="pt-BR" dirty="0"/>
              <a:t> Entrevistado: </a:t>
            </a:r>
            <a:r>
              <a:rPr lang="pt-BR" i="1" dirty="0"/>
              <a:t>Sim, ele localiza as Unidades consumidoras, postes, transformadores, chaves. Diminuindo o pedido de localização ao COD (Centro de Operação e Distribuição). E não rodamos desnecessariamente a procura da localização, economizando tempo e diesel. </a:t>
            </a:r>
          </a:p>
          <a:p>
            <a:pPr marL="0" indent="0" rtl="0">
              <a:lnSpc>
                <a:spcPct val="100000"/>
              </a:lnSpc>
              <a:buNone/>
            </a:pPr>
            <a:endParaRPr lang="pt-BR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t-BR" smtClean="0"/>
              <a:t>11</a:t>
            </a:fld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FA2D790-6B36-D8EF-097E-74012B2977B3}"/>
              </a:ext>
            </a:extLst>
          </p:cNvPr>
          <p:cNvSpPr txBox="1">
            <a:spLocks/>
          </p:cNvSpPr>
          <p:nvPr/>
        </p:nvSpPr>
        <p:spPr>
          <a:xfrm>
            <a:off x="736393" y="1281923"/>
            <a:ext cx="5972055" cy="59151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000" dirty="0"/>
              <a:t>Cristian da Rocha Vieira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97B499-A8B6-4E5D-9EFA-91792126A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212" y="1103398"/>
            <a:ext cx="4436097" cy="4318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F0667A9-51C6-FBD1-C6AC-FFBC8BFD70B9}"/>
              </a:ext>
            </a:extLst>
          </p:cNvPr>
          <p:cNvSpPr txBox="1"/>
          <p:nvPr/>
        </p:nvSpPr>
        <p:spPr>
          <a:xfrm>
            <a:off x="736393" y="1890752"/>
            <a:ext cx="254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Montador de Rede</a:t>
            </a:r>
          </a:p>
        </p:txBody>
      </p:sp>
    </p:spTree>
    <p:extLst>
      <p:ext uri="{BB962C8B-B14F-4D97-AF65-F5344CB8AC3E}">
        <p14:creationId xmlns:p14="http://schemas.microsoft.com/office/powerpoint/2010/main" val="1461907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Plano de fundo digital de pontos de dad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032" y="3281"/>
            <a:ext cx="5630224" cy="130948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dirty="0"/>
              <a:t>ENTREVISTA </a:t>
            </a:r>
            <a:endParaRPr lang="pt-BR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ítu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393" y="2718434"/>
            <a:ext cx="6064830" cy="3366282"/>
          </a:xfrm>
        </p:spPr>
        <p:txBody>
          <a:bodyPr vert="horz" wrap="square" lIns="0" tIns="0" rIns="0" bIns="0" rtlCol="0">
            <a:normAutofit fontScale="92500" lnSpcReduction="10000"/>
          </a:bodyPr>
          <a:lstStyle/>
          <a:p>
            <a:pPr marL="0" indent="0" algn="just" rtl="0">
              <a:buNone/>
            </a:pPr>
            <a:r>
              <a:rPr lang="pt-BR" b="1" dirty="0"/>
              <a:t>1) Grupo Inovação</a:t>
            </a:r>
            <a:r>
              <a:rPr lang="pt-BR" dirty="0"/>
              <a:t>: O aplicativo trouxe facilidades na sua jornada de trabalho? </a:t>
            </a:r>
          </a:p>
          <a:p>
            <a:pPr marL="0" indent="0" algn="just" rtl="0">
              <a:buNone/>
            </a:pPr>
            <a:r>
              <a:rPr lang="pt-BR" dirty="0"/>
              <a:t> Entrevistado: </a:t>
            </a:r>
            <a:r>
              <a:rPr lang="pt-BR" i="1" dirty="0"/>
              <a:t>Sim, as chamadas de rádio diminuíram e o pessoal mesmo novo no trecho consegue localizar os postes, transformadores e consumidores sem dificuldades. Outra facilidade em comparação RT é que o traçado é em cima do google </a:t>
            </a:r>
            <a:r>
              <a:rPr lang="pt-BR" i="1" dirty="0" err="1"/>
              <a:t>maps</a:t>
            </a:r>
            <a:r>
              <a:rPr lang="pt-BR" i="1" dirty="0"/>
              <a:t> facilitando e muito o traçado, e não precisando de vinculação de protocolo de serviço para ser localizado.  </a:t>
            </a:r>
            <a:endParaRPr lang="pt-BR" dirty="0"/>
          </a:p>
          <a:p>
            <a:pPr marL="0" indent="0" rtl="0">
              <a:lnSpc>
                <a:spcPct val="100000"/>
              </a:lnSpc>
              <a:buNone/>
            </a:pPr>
            <a:endParaRPr lang="pt-BR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t-BR" smtClean="0"/>
              <a:t>12</a:t>
            </a:fld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FA2D790-6B36-D8EF-097E-74012B2977B3}"/>
              </a:ext>
            </a:extLst>
          </p:cNvPr>
          <p:cNvSpPr txBox="1">
            <a:spLocks/>
          </p:cNvSpPr>
          <p:nvPr/>
        </p:nvSpPr>
        <p:spPr>
          <a:xfrm>
            <a:off x="707032" y="1228259"/>
            <a:ext cx="5972055" cy="59151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BR" sz="4000" dirty="0"/>
              <a:t>Vagner Sanhudo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8C082F8-7AF0-5666-2C7F-B4CD3C169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152" y="658026"/>
            <a:ext cx="4078952" cy="54207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2995701-7083-309A-FC6C-B30A78BA45ED}"/>
              </a:ext>
            </a:extLst>
          </p:cNvPr>
          <p:cNvSpPr txBox="1"/>
          <p:nvPr/>
        </p:nvSpPr>
        <p:spPr>
          <a:xfrm>
            <a:off x="707032" y="1813036"/>
            <a:ext cx="254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Encarregado do COD</a:t>
            </a:r>
          </a:p>
        </p:txBody>
      </p:sp>
    </p:spTree>
    <p:extLst>
      <p:ext uri="{BB962C8B-B14F-4D97-AF65-F5344CB8AC3E}">
        <p14:creationId xmlns:p14="http://schemas.microsoft.com/office/powerpoint/2010/main" val="2607324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Plano de fundo digital de pontos de dad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032" y="3281"/>
            <a:ext cx="5630224" cy="130948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>
              <a:lnSpc>
                <a:spcPct val="100000"/>
              </a:lnSpc>
            </a:pPr>
            <a:r>
              <a:rPr lang="pt-BR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DEMOSTRAÇÃO</a:t>
            </a:r>
          </a:p>
        </p:txBody>
      </p:sp>
      <p:sp>
        <p:nvSpPr>
          <p:cNvPr id="16" name="Subtítu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393" y="2718434"/>
            <a:ext cx="6064830" cy="3366282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algn="just" rtl="0">
              <a:buNone/>
            </a:pPr>
            <a:endParaRPr lang="pt-BR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t-BR" smtClean="0"/>
              <a:t>13</a:t>
            </a:fld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FA2D790-6B36-D8EF-097E-74012B2977B3}"/>
              </a:ext>
            </a:extLst>
          </p:cNvPr>
          <p:cNvSpPr txBox="1">
            <a:spLocks/>
          </p:cNvSpPr>
          <p:nvPr/>
        </p:nvSpPr>
        <p:spPr>
          <a:xfrm>
            <a:off x="707032" y="1228259"/>
            <a:ext cx="5972055" cy="59151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pt-BR" sz="4000" dirty="0"/>
          </a:p>
        </p:txBody>
      </p:sp>
      <p:pic>
        <p:nvPicPr>
          <p:cNvPr id="5" name="WhatsApp Video 2022-11-07 at 15.44.08">
            <a:hlinkClick r:id="" action="ppaction://media"/>
            <a:extLst>
              <a:ext uri="{FF2B5EF4-FFF2-40B4-BE49-F238E27FC236}">
                <a16:creationId xmlns:a16="http://schemas.microsoft.com/office/drawing/2014/main" id="{9769E6B7-3472-26CF-726A-35278630AC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89549" y="381000"/>
            <a:ext cx="27432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9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548640"/>
            <a:ext cx="8281987" cy="1253041"/>
          </a:xfrm>
        </p:spPr>
        <p:txBody>
          <a:bodyPr rtlCol="0"/>
          <a:lstStyle/>
          <a:p>
            <a:pPr rtl="0"/>
            <a:r>
              <a:rPr lang="pt-BR" dirty="0"/>
              <a:t>Equipe</a:t>
            </a:r>
          </a:p>
        </p:txBody>
      </p:sp>
      <p:pic>
        <p:nvPicPr>
          <p:cNvPr id="36" name="Espaço Reservado para Imagem 35">
            <a:extLst>
              <a:ext uri="{FF2B5EF4-FFF2-40B4-BE49-F238E27FC236}">
                <a16:creationId xmlns:a16="http://schemas.microsoft.com/office/drawing/2014/main" id="{F3CCCCDF-EA66-4F5E-98F3-A05239CBBAC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1676062" y="1990724"/>
            <a:ext cx="1315761" cy="1435608"/>
          </a:xfrm>
        </p:spPr>
      </p:pic>
      <p:pic>
        <p:nvPicPr>
          <p:cNvPr id="38" name="Espaço Reservado para Imagem 37">
            <a:extLst>
              <a:ext uri="{FF2B5EF4-FFF2-40B4-BE49-F238E27FC236}">
                <a16:creationId xmlns:a16="http://schemas.microsoft.com/office/drawing/2014/main" id="{8A6BB597-41F4-432E-8432-8F39511B294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/>
        </p:blipFill>
        <p:spPr>
          <a:xfrm>
            <a:off x="5379831" y="1983682"/>
            <a:ext cx="1432337" cy="1435608"/>
          </a:xfrm>
        </p:spPr>
      </p:pic>
      <p:pic>
        <p:nvPicPr>
          <p:cNvPr id="40" name="Espaço Reservado para Imagem 39">
            <a:extLst>
              <a:ext uri="{FF2B5EF4-FFF2-40B4-BE49-F238E27FC236}">
                <a16:creationId xmlns:a16="http://schemas.microsoft.com/office/drawing/2014/main" id="{76B2FC80-9F3B-46D8-94D9-882D90A858F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/>
        </p:blipFill>
        <p:spPr>
          <a:xfrm>
            <a:off x="9012237" y="1983682"/>
            <a:ext cx="1076706" cy="1435608"/>
          </a:xfrm>
        </p:spPr>
      </p:pic>
      <p:sp>
        <p:nvSpPr>
          <p:cNvPr id="43" name="Espaço Reservado para Texto 42">
            <a:extLst>
              <a:ext uri="{FF2B5EF4-FFF2-40B4-BE49-F238E27FC236}">
                <a16:creationId xmlns:a16="http://schemas.microsoft.com/office/drawing/2014/main" id="{E4387CED-5FBE-4AFF-B64D-975B5574F1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68438" y="3802700"/>
            <a:ext cx="1711325" cy="365760"/>
          </a:xfrm>
        </p:spPr>
        <p:txBody>
          <a:bodyPr rtlCol="0"/>
          <a:lstStyle/>
          <a:p>
            <a:pPr rtl="0"/>
            <a:r>
              <a:rPr lang="pt-BR" dirty="0"/>
              <a:t>Angelita</a:t>
            </a:r>
          </a:p>
        </p:txBody>
      </p:sp>
      <p:sp>
        <p:nvSpPr>
          <p:cNvPr id="42" name="Espaço Reservado para Texto 41">
            <a:extLst>
              <a:ext uri="{FF2B5EF4-FFF2-40B4-BE49-F238E27FC236}">
                <a16:creationId xmlns:a16="http://schemas.microsoft.com/office/drawing/2014/main" id="{CCDF84CD-BC27-4182-9FBA-9D4FEED9541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68191" y="4276620"/>
            <a:ext cx="1711572" cy="638175"/>
          </a:xfrm>
        </p:spPr>
        <p:txBody>
          <a:bodyPr rtlCol="0"/>
          <a:lstStyle/>
          <a:p>
            <a:pPr rtl="0"/>
            <a:r>
              <a:rPr lang="pt-BR" dirty="0"/>
              <a:t>Encarregada de TI</a:t>
            </a:r>
          </a:p>
        </p:txBody>
      </p:sp>
      <p:sp>
        <p:nvSpPr>
          <p:cNvPr id="45" name="Espaço Reservado para Texto 44">
            <a:extLst>
              <a:ext uri="{FF2B5EF4-FFF2-40B4-BE49-F238E27FC236}">
                <a16:creationId xmlns:a16="http://schemas.microsoft.com/office/drawing/2014/main" id="{FE5CD03B-066A-46AF-8FB8-E8A78074AB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58683" y="3711447"/>
            <a:ext cx="1711325" cy="365760"/>
          </a:xfrm>
        </p:spPr>
        <p:txBody>
          <a:bodyPr rtlCol="0"/>
          <a:lstStyle/>
          <a:p>
            <a:pPr rtl="0"/>
            <a:r>
              <a:rPr lang="pt-BR" dirty="0"/>
              <a:t>Fernando</a:t>
            </a:r>
          </a:p>
        </p:txBody>
      </p:sp>
      <p:sp>
        <p:nvSpPr>
          <p:cNvPr id="44" name="Espaço Reservado para Texto 43">
            <a:extLst>
              <a:ext uri="{FF2B5EF4-FFF2-40B4-BE49-F238E27FC236}">
                <a16:creationId xmlns:a16="http://schemas.microsoft.com/office/drawing/2014/main" id="{10E83414-3440-46C7-8C07-7D073B69C42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64359" y="4171657"/>
            <a:ext cx="2063281" cy="646944"/>
          </a:xfrm>
        </p:spPr>
        <p:txBody>
          <a:bodyPr rtlCol="0"/>
          <a:lstStyle/>
          <a:p>
            <a:pPr rtl="0"/>
            <a:r>
              <a:rPr lang="pt-BR" dirty="0"/>
              <a:t>Técnico de Segurança do Trabalho</a:t>
            </a:r>
          </a:p>
        </p:txBody>
      </p:sp>
      <p:sp>
        <p:nvSpPr>
          <p:cNvPr id="47" name="Espaço Reservado para Texto 46">
            <a:extLst>
              <a:ext uri="{FF2B5EF4-FFF2-40B4-BE49-F238E27FC236}">
                <a16:creationId xmlns:a16="http://schemas.microsoft.com/office/drawing/2014/main" id="{F4640D91-CB97-4FCC-8FEF-F4B22B844D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42504" y="3752619"/>
            <a:ext cx="1711325" cy="365760"/>
          </a:xfrm>
        </p:spPr>
        <p:txBody>
          <a:bodyPr rtlCol="0"/>
          <a:lstStyle/>
          <a:p>
            <a:pPr rtl="0"/>
            <a:r>
              <a:rPr lang="pt-BR" dirty="0"/>
              <a:t>Vitor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1C6A53C-7538-4FF9-BC09-EFC116FE705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12236" y="4165473"/>
            <a:ext cx="2360851" cy="572470"/>
          </a:xfrm>
        </p:spPr>
        <p:txBody>
          <a:bodyPr rtlCol="0"/>
          <a:lstStyle/>
          <a:p>
            <a:pPr rtl="0"/>
            <a:r>
              <a:rPr lang="pt-BR" dirty="0"/>
              <a:t>Supervisor Técnico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t-BR" smtClean="0"/>
              <a:pPr rtl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813" y="658126"/>
            <a:ext cx="5437187" cy="1330694"/>
          </a:xfrm>
        </p:spPr>
        <p:txBody>
          <a:bodyPr rtlCol="0"/>
          <a:lstStyle/>
          <a:p>
            <a:pPr rtl="0"/>
            <a:r>
              <a:rPr lang="pt-BR" dirty="0"/>
              <a:t>Obrigado</a:t>
            </a:r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516" y="2296392"/>
            <a:ext cx="5437187" cy="2265216"/>
          </a:xfrm>
        </p:spPr>
        <p:txBody>
          <a:bodyPr rtlCol="0"/>
          <a:lstStyle/>
          <a:p>
            <a:pPr rtl="0"/>
            <a:r>
              <a:rPr lang="pt-BR" dirty="0"/>
              <a:t>Endereço de </a:t>
            </a:r>
            <a:r>
              <a:rPr lang="pt-BR" dirty="0" err="1"/>
              <a:t>email</a:t>
            </a:r>
            <a:r>
              <a:rPr lang="pt-BR" dirty="0"/>
              <a:t>:</a:t>
            </a:r>
          </a:p>
          <a:p>
            <a:pPr rtl="0"/>
            <a:r>
              <a:rPr lang="pt-BR" dirty="0">
                <a:hlinkClick r:id="rId2"/>
              </a:rPr>
              <a:t>angelita@coopernorte.net</a:t>
            </a:r>
            <a:endParaRPr lang="pt-BR" dirty="0"/>
          </a:p>
          <a:p>
            <a:pPr rtl="0"/>
            <a:r>
              <a:rPr lang="pt-BR" dirty="0">
                <a:hlinkClick r:id="rId3"/>
              </a:rPr>
              <a:t>vitor@coopernorte.net</a:t>
            </a:r>
            <a:endParaRPr lang="pt-BR" dirty="0"/>
          </a:p>
          <a:p>
            <a:pPr rtl="0"/>
            <a:r>
              <a:rPr lang="pt-BR" dirty="0">
                <a:hlinkClick r:id="rId4"/>
              </a:rPr>
              <a:t>fernandosantos@coopernorte.net</a:t>
            </a:r>
            <a:endParaRPr lang="pt-BR" dirty="0"/>
          </a:p>
          <a:p>
            <a:pPr rtl="0"/>
            <a:endParaRPr lang="pt-BR" dirty="0"/>
          </a:p>
          <a:p>
            <a:pPr rtl="0"/>
            <a:endParaRPr lang="pt-BR" dirty="0"/>
          </a:p>
          <a:p>
            <a:pPr rtl="0"/>
            <a:r>
              <a:rPr lang="pt-BR" dirty="0"/>
              <a:t>Endereço do site: www.coopernorte-rs.com.br</a:t>
            </a:r>
          </a:p>
        </p:txBody>
      </p:sp>
      <p:pic>
        <p:nvPicPr>
          <p:cNvPr id="27" name="Espaço Reservado para Imagem 26" descr="Plano de fundo digital de pontos de dados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Espaço Reservado para Imagem 32" descr="Plano de fundo digital de pontos de dados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t-BR" smtClean="0"/>
              <a:pPr rtl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Dados digitais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Espaço Reservado para Imagem 9" descr="Pontos de dado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Espaço Reservado para Imagem 11" descr="Plano de fundo de dados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5" name="Espaço Reservado para o Número do Slide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t-BR" smtClean="0"/>
              <a:pPr/>
              <a:t>2</a:t>
            </a:fld>
            <a:endParaRPr lang="pt-BR"/>
          </a:p>
        </p:txBody>
      </p:sp>
      <p:sp>
        <p:nvSpPr>
          <p:cNvPr id="4" name="Espaço Reservado para Conteúdo 11">
            <a:extLst>
              <a:ext uri="{FF2B5EF4-FFF2-40B4-BE49-F238E27FC236}">
                <a16:creationId xmlns:a16="http://schemas.microsoft.com/office/drawing/2014/main" id="{0E68AA93-7FB8-9149-D643-2A5735EBEB5F}"/>
              </a:ext>
            </a:extLst>
          </p:cNvPr>
          <p:cNvSpPr txBox="1">
            <a:spLocks/>
          </p:cNvSpPr>
          <p:nvPr/>
        </p:nvSpPr>
        <p:spPr>
          <a:xfrm>
            <a:off x="3822501" y="4651939"/>
            <a:ext cx="6221412" cy="1563688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noFill/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/>
              <a:t>.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0D446A0-BD9C-AEBB-AC15-A70C55124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40" y="3157539"/>
            <a:ext cx="4856747" cy="3058088"/>
          </a:xfrm>
        </p:spPr>
        <p:txBody>
          <a:bodyPr/>
          <a:lstStyle/>
          <a:p>
            <a:r>
              <a:rPr lang="pt-BR" sz="2000" dirty="0"/>
              <a:t>	Esse trabalho versa sobre </a:t>
            </a:r>
            <a:r>
              <a:rPr lang="pt-BR" dirty="0"/>
              <a:t>um projeto de</a:t>
            </a:r>
            <a:r>
              <a:rPr lang="pt-BR" sz="2000" dirty="0"/>
              <a:t> inovação como base na ferramenta de planejamento estratégico SWOT ou FOFA. Assim segue o estudo para implementação de aplicativo Android para localização de clientes, chaves e transformadores. </a:t>
            </a:r>
            <a:endParaRPr lang="pt-BR" dirty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29AC3666-546F-4C34-8C89-33DBC1B3D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96392"/>
            <a:ext cx="3565524" cy="1997855"/>
          </a:xfrm>
        </p:spPr>
        <p:txBody>
          <a:bodyPr/>
          <a:lstStyle/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60ED609-1FAC-5EB9-196D-3D1B37A0A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" r="1664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9" name="Espaço Reservado para Número de Slide 8" hidden="1">
            <a:extLst>
              <a:ext uri="{FF2B5EF4-FFF2-40B4-BE49-F238E27FC236}">
                <a16:creationId xmlns:a16="http://schemas.microsoft.com/office/drawing/2014/main" id="{A15C98B2-6F40-C6CB-C2B1-9BE17129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BR" smtClean="0"/>
              <a:pPr rtl="0">
                <a:spcAft>
                  <a:spcPts val="600"/>
                </a:spcAft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338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Plano de fundo digital de pontos de dad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767251"/>
            <a:ext cx="5175683" cy="286345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>
              <a:lnSpc>
                <a:spcPct val="100000"/>
              </a:lnSpc>
            </a:pPr>
            <a:r>
              <a:rPr lang="pt-BR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Aplicativo Android de Localização</a:t>
            </a:r>
          </a:p>
        </p:txBody>
      </p:sp>
      <p:sp>
        <p:nvSpPr>
          <p:cNvPr id="16" name="Subtítu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endParaRPr lang="pt-BR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t-BR" smtClean="0"/>
              <a:t>4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F695B21-5CE3-35CB-9C98-53B4EE1E8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923" y="1090612"/>
            <a:ext cx="33147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11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Plano de fundo digital de pontos de dad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87751"/>
            <a:ext cx="4710250" cy="140572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Estimati</a:t>
            </a:r>
            <a:r>
              <a:rPr lang="pt-BR" dirty="0"/>
              <a:t>va</a:t>
            </a:r>
            <a:endParaRPr lang="pt-BR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ítu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338" y="2296389"/>
            <a:ext cx="5884733" cy="2643079"/>
          </a:xfrm>
        </p:spPr>
        <p:txBody>
          <a:bodyPr vert="horz" wrap="square" lIns="0" tIns="0" rIns="0" bIns="0" rtlCol="0">
            <a:normAutofit/>
          </a:bodyPr>
          <a:lstStyle/>
          <a:p>
            <a:pPr marL="342900" indent="-342900" rtl="0">
              <a:lnSpc>
                <a:spcPct val="100000"/>
              </a:lnSpc>
              <a:buFontTx/>
              <a:buChar char="-"/>
            </a:pPr>
            <a:r>
              <a:rPr lang="pt-BR" kern="1200" dirty="0">
                <a:latin typeface="+mn-lt"/>
                <a:ea typeface="+mn-ea"/>
                <a:cs typeface="+mn-cs"/>
              </a:rPr>
              <a:t>NVL, R$250/h x 72h ≈ R$18.000,00;</a:t>
            </a:r>
          </a:p>
          <a:p>
            <a:pPr marL="342900" indent="-342900" rtl="0">
              <a:lnSpc>
                <a:spcPct val="100000"/>
              </a:lnSpc>
              <a:buFontTx/>
              <a:buChar char="-"/>
            </a:pPr>
            <a:r>
              <a:rPr lang="pt-BR" kern="1200" dirty="0" err="1">
                <a:latin typeface="+mn-lt"/>
                <a:ea typeface="+mn-ea"/>
                <a:cs typeface="+mn-cs"/>
              </a:rPr>
              <a:t>Useall</a:t>
            </a:r>
            <a:r>
              <a:rPr lang="pt-BR" kern="1200" dirty="0">
                <a:latin typeface="+mn-lt"/>
                <a:ea typeface="+mn-ea"/>
                <a:cs typeface="+mn-cs"/>
              </a:rPr>
              <a:t>, R$227/h x 72h  ≈ R$16.344,00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t-BR" smtClean="0"/>
              <a:t>5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F695B21-5CE3-35CB-9C98-53B4EE1E8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923" y="1090611"/>
            <a:ext cx="33147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96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Plano de fundo digital de pontos de dados">
            <a:hlinkClick r:id="rId3" action="ppaction://hlinkfile"/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74912"/>
            <a:ext cx="5978124" cy="298623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>
              <a:lnSpc>
                <a:spcPct val="100000"/>
              </a:lnSpc>
            </a:pPr>
            <a:r>
              <a:rPr lang="pt-BR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Fluxograma do Aplicativo Android de Localização.</a:t>
            </a:r>
          </a:p>
        </p:txBody>
      </p:sp>
      <p:sp>
        <p:nvSpPr>
          <p:cNvPr id="16" name="Subtítu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endParaRPr lang="pt-BR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3189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Plano de fundo digital de pontos de dad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74911"/>
            <a:ext cx="3636576" cy="3706531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dirty="0"/>
              <a:t>Tela Inicial do Aplicativo</a:t>
            </a:r>
            <a:endParaRPr lang="pt-BR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ítu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endParaRPr lang="pt-BR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t-BR" smtClean="0"/>
              <a:t>7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F695B21-5CE3-35CB-9C98-53B4EE1E8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923" y="1090612"/>
            <a:ext cx="33147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94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Plano de fundo digital de pontos de dados">
            <a:extLst>
              <a:ext uri="{FF2B5EF4-FFF2-40B4-BE49-F238E27FC236}">
                <a16:creationId xmlns:a16="http://schemas.microsoft.com/office/drawing/2014/main" id="{84A47132-56E8-C950-C64D-CA8518550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201B5CB-7B73-54F0-ED1D-9416714512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/>
              <a:t>Terça-feira, 2 de fevereiro, 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62E3FA-A14C-DDD7-310C-E6510F9A0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1875E58-50F7-A61F-3D3B-75AC36D2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BR" smtClean="0"/>
              <a:pPr rtl="0">
                <a:spcAft>
                  <a:spcPts val="600"/>
                </a:spcAft>
              </a:pPr>
              <a:t>8</a:t>
            </a:fld>
            <a:endParaRPr lang="pt-BR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EE4B9210-D6CE-3F81-9F12-5A00E94FC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72" y="-402319"/>
            <a:ext cx="4482955" cy="1540454"/>
          </a:xfrm>
        </p:spPr>
        <p:txBody>
          <a:bodyPr/>
          <a:lstStyle/>
          <a:p>
            <a:r>
              <a:rPr lang="en-US" dirty="0"/>
              <a:t>As </a:t>
            </a:r>
            <a:r>
              <a:rPr lang="pt-BR" dirty="0"/>
              <a:t>Opções</a:t>
            </a:r>
          </a:p>
        </p:txBody>
      </p:sp>
      <p:sp>
        <p:nvSpPr>
          <p:cNvPr id="15" name="Subtitle 6">
            <a:extLst>
              <a:ext uri="{FF2B5EF4-FFF2-40B4-BE49-F238E27FC236}">
                <a16:creationId xmlns:a16="http://schemas.microsoft.com/office/drawing/2014/main" id="{10AD7014-840C-CF09-479D-286871647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A0E9114-763A-E713-712D-F83594955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4" y="1855137"/>
            <a:ext cx="2936240" cy="48768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2EC29FA-8280-6C7E-DD2D-E91AADBB7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767" y="1855137"/>
            <a:ext cx="3054836" cy="48768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3B7C3E2-64D3-764A-7C9B-8C6C0F985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068" y="1855137"/>
            <a:ext cx="3006638" cy="484822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5799BD5-06AA-4C91-3AA6-CBC783A32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5362" y="1807512"/>
            <a:ext cx="3006638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11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Plano de fundo digital de pontos de dados">
            <a:extLst>
              <a:ext uri="{FF2B5EF4-FFF2-40B4-BE49-F238E27FC236}">
                <a16:creationId xmlns:a16="http://schemas.microsoft.com/office/drawing/2014/main" id="{C94F8B0F-C1B2-8B4C-4EE7-1CEBFBD339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" r="3" b="3"/>
          <a:stretch/>
        </p:blipFill>
        <p:spPr>
          <a:xfrm>
            <a:off x="43527" y="0"/>
            <a:ext cx="12104946" cy="6858000"/>
          </a:xfrm>
          <a:prstGeom prst="rect">
            <a:avLst/>
          </a:prstGeom>
          <a:noFill/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1E214D-55D4-6809-0F8B-CF9DB51D1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58585" y="6310312"/>
            <a:ext cx="2947161" cy="190889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/>
              <a:t>Sunday Vision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CEE3963-0AA5-03AA-825C-BAC594DE3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BR" smtClean="0"/>
              <a:pPr rtl="0">
                <a:spcAft>
                  <a:spcPts val="600"/>
                </a:spcAft>
              </a:pPr>
              <a:t>9</a:t>
            </a:fld>
            <a:endParaRPr lang="pt-BR"/>
          </a:p>
        </p:txBody>
      </p:sp>
      <p:sp>
        <p:nvSpPr>
          <p:cNvPr id="22" name="Title 5">
            <a:extLst>
              <a:ext uri="{FF2B5EF4-FFF2-40B4-BE49-F238E27FC236}">
                <a16:creationId xmlns:a16="http://schemas.microsoft.com/office/drawing/2014/main" id="{D4F47F8B-E235-F177-3FBE-5ED775D71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pt-BR" dirty="0"/>
              <a:t>Escolha</a:t>
            </a:r>
            <a:r>
              <a:rPr lang="en-US" dirty="0"/>
              <a:t> de Rota</a:t>
            </a:r>
          </a:p>
        </p:txBody>
      </p:sp>
      <p:sp>
        <p:nvSpPr>
          <p:cNvPr id="24" name="Subtitle 6">
            <a:extLst>
              <a:ext uri="{FF2B5EF4-FFF2-40B4-BE49-F238E27FC236}">
                <a16:creationId xmlns:a16="http://schemas.microsoft.com/office/drawing/2014/main" id="{49956EF3-9DAC-5DF1-27FA-C9994190F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E016C4C-E444-DCED-DE00-CB1484C74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585" y="232475"/>
            <a:ext cx="2689341" cy="60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7319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352.tgt.Office_50300831_TF33713516_Win32_OJ112196127" id="{5B02CB13-25F9-43E9-A3EC-2B08C0871AF2}" vid="{20DE5CB8-F2DD-40E1-8F79-272B0808BA13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{699EACD3-483E-4ADC-9CFF-9B1D9720ADDC}tf33713516_win32</Template>
  <TotalTime>1162</TotalTime>
  <Words>357</Words>
  <Application>Microsoft Office PowerPoint</Application>
  <PresentationFormat>Widescreen</PresentationFormat>
  <Paragraphs>82</Paragraphs>
  <Slides>15</Slides>
  <Notes>11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Calibri</vt:lpstr>
      <vt:lpstr>Gill Sans MT</vt:lpstr>
      <vt:lpstr>Walbaum Display</vt:lpstr>
      <vt:lpstr>3DFloatVTI</vt:lpstr>
      <vt:lpstr>Projeto CoopMaps</vt:lpstr>
      <vt:lpstr>Introdução</vt:lpstr>
      <vt:lpstr>Apresentação do PowerPoint</vt:lpstr>
      <vt:lpstr>Aplicativo Android de Localização</vt:lpstr>
      <vt:lpstr>Estimativa</vt:lpstr>
      <vt:lpstr>Fluxograma do Aplicativo Android de Localização.</vt:lpstr>
      <vt:lpstr>Tela Inicial do Aplicativo</vt:lpstr>
      <vt:lpstr>As Opções</vt:lpstr>
      <vt:lpstr>Escolha de Rota</vt:lpstr>
      <vt:lpstr>Feed Back dos Usuários </vt:lpstr>
      <vt:lpstr>ENTREVISTA </vt:lpstr>
      <vt:lpstr>ENTREVISTA </vt:lpstr>
      <vt:lpstr>DEMOSTRAÇÃO</vt:lpstr>
      <vt:lpstr>Equipe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Inovação</dc:title>
  <dc:creator>VITOR</dc:creator>
  <cp:lastModifiedBy>Vitor De Oliveira Fonseca</cp:lastModifiedBy>
  <cp:revision>16</cp:revision>
  <dcterms:created xsi:type="dcterms:W3CDTF">2022-08-12T01:53:02Z</dcterms:created>
  <dcterms:modified xsi:type="dcterms:W3CDTF">2023-11-08T01:22:14Z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